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Merriweather"/>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7.xml"/><Relationship Id="rId44" Type="http://schemas.openxmlformats.org/officeDocument/2006/relationships/font" Target="fonts/Merriweather-boldItalic.fntdata"/><Relationship Id="rId21" Type="http://schemas.openxmlformats.org/officeDocument/2006/relationships/slide" Target="slides/slide16.xml"/><Relationship Id="rId43" Type="http://schemas.openxmlformats.org/officeDocument/2006/relationships/font" Target="fonts/Merriweather-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f5138a33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f5138a33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f5138a33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f5138a33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f5138a33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f5138a33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f5138a33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f5138a33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f5138a33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f5138a33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f5138a33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f5138a33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f5138a33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f5138a33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f5138a33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f5138a33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f5138a33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f5138a33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f5138a33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f5138a33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f5138a33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f5138a33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f5138a33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f5138a33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f5138a33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f5138a33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f5138a33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f5138a33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f5138a33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f5138a33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f5138a33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f5138a33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f5138a33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f5138a33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f5138a333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f5138a33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f5138a33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f5138a33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f5138a33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f5138a33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f5138a333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f5138a333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f5138a33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f5138a33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6f9e470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9e47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8f5138a33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f5138a33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9.png"/><Relationship Id="rId5"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600">
                <a:solidFill>
                  <a:srgbClr val="000000"/>
                </a:solidFill>
                <a:latin typeface="Arial"/>
                <a:ea typeface="Arial"/>
                <a:cs typeface="Arial"/>
                <a:sym typeface="Arial"/>
              </a:rPr>
              <a:t>Deep Learning, using parallel methods, </a:t>
            </a:r>
            <a:endParaRPr b="1" sz="26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2600">
                <a:solidFill>
                  <a:srgbClr val="000000"/>
                </a:solidFill>
                <a:latin typeface="Arial"/>
                <a:ea typeface="Arial"/>
                <a:cs typeface="Arial"/>
                <a:sym typeface="Arial"/>
              </a:rPr>
              <a:t>to detect features on CelebFaces Dataset</a:t>
            </a:r>
            <a:r>
              <a:rPr b="1" lang="en" sz="2200">
                <a:solidFill>
                  <a:srgbClr val="000000"/>
                </a:solidFill>
                <a:latin typeface="Arial"/>
                <a:ea typeface="Arial"/>
                <a:cs typeface="Arial"/>
                <a:sym typeface="Arial"/>
              </a:rPr>
              <a:t> </a:t>
            </a:r>
            <a:endParaRPr sz="4600"/>
          </a:p>
        </p:txBody>
      </p:sp>
      <p:sp>
        <p:nvSpPr>
          <p:cNvPr id="65" name="Google Shape;65;p13"/>
          <p:cNvSpPr txBox="1"/>
          <p:nvPr>
            <p:ph idx="1" type="subTitle"/>
          </p:nvPr>
        </p:nvSpPr>
        <p:spPr>
          <a:xfrm>
            <a:off x="311700" y="220261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Ayushi Deval </a:t>
            </a:r>
            <a:endParaRPr/>
          </a:p>
          <a:p>
            <a:pPr indent="0" lvl="0" marL="0" rtl="0" algn="l">
              <a:spcBef>
                <a:spcPts val="0"/>
              </a:spcBef>
              <a:spcAft>
                <a:spcPts val="0"/>
              </a:spcAft>
              <a:buNone/>
            </a:pPr>
            <a:r>
              <a:rPr lang="en"/>
              <a:t>Shaunak Prabu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nvSpPr>
        <p:spPr>
          <a:xfrm>
            <a:off x="230700" y="230700"/>
            <a:ext cx="8504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5) Data Parallelism</a:t>
            </a:r>
            <a:endParaRPr sz="1800">
              <a:latin typeface="Roboto"/>
              <a:ea typeface="Roboto"/>
              <a:cs typeface="Roboto"/>
              <a:sym typeface="Roboto"/>
            </a:endParaRPr>
          </a:p>
        </p:txBody>
      </p:sp>
      <p:sp>
        <p:nvSpPr>
          <p:cNvPr id="131" name="Google Shape;131;p22"/>
          <p:cNvSpPr txBox="1"/>
          <p:nvPr/>
        </p:nvSpPr>
        <p:spPr>
          <a:xfrm>
            <a:off x="356525" y="755000"/>
            <a:ext cx="8441400" cy="41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For using GPUS we first make sure we have GPUs available and then check how many are available: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32" name="Google Shape;132;p22"/>
          <p:cNvPicPr preferRelativeResize="0"/>
          <p:nvPr/>
        </p:nvPicPr>
        <p:blipFill>
          <a:blip r:embed="rId3">
            <a:alphaModFix/>
          </a:blip>
          <a:stretch>
            <a:fillRect/>
          </a:stretch>
        </p:blipFill>
        <p:spPr>
          <a:xfrm>
            <a:off x="482375" y="1248100"/>
            <a:ext cx="2386799" cy="2263450"/>
          </a:xfrm>
          <a:prstGeom prst="rect">
            <a:avLst/>
          </a:prstGeom>
          <a:noFill/>
          <a:ln>
            <a:noFill/>
          </a:ln>
        </p:spPr>
      </p:pic>
      <p:sp>
        <p:nvSpPr>
          <p:cNvPr id="133" name="Google Shape;133;p22"/>
          <p:cNvSpPr txBox="1"/>
          <p:nvPr/>
        </p:nvSpPr>
        <p:spPr>
          <a:xfrm>
            <a:off x="429925" y="3733100"/>
            <a:ext cx="243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Here we have only 1 GPU </a:t>
            </a:r>
            <a:endParaRPr>
              <a:latin typeface="Roboto"/>
              <a:ea typeface="Roboto"/>
              <a:cs typeface="Roboto"/>
              <a:sym typeface="Roboto"/>
            </a:endParaRPr>
          </a:p>
        </p:txBody>
      </p:sp>
      <p:pic>
        <p:nvPicPr>
          <p:cNvPr id="134" name="Google Shape;134;p22"/>
          <p:cNvPicPr preferRelativeResize="0"/>
          <p:nvPr/>
        </p:nvPicPr>
        <p:blipFill>
          <a:blip r:embed="rId4">
            <a:alphaModFix/>
          </a:blip>
          <a:stretch>
            <a:fillRect/>
          </a:stretch>
        </p:blipFill>
        <p:spPr>
          <a:xfrm>
            <a:off x="4025275" y="1248100"/>
            <a:ext cx="4541949" cy="1625125"/>
          </a:xfrm>
          <a:prstGeom prst="rect">
            <a:avLst/>
          </a:prstGeom>
          <a:noFill/>
          <a:ln>
            <a:noFill/>
          </a:ln>
        </p:spPr>
      </p:pic>
      <p:sp>
        <p:nvSpPr>
          <p:cNvPr id="135" name="Google Shape;135;p22"/>
          <p:cNvSpPr txBox="1"/>
          <p:nvPr/>
        </p:nvSpPr>
        <p:spPr>
          <a:xfrm>
            <a:off x="4100125" y="3061975"/>
            <a:ext cx="4467000" cy="8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For using data </a:t>
            </a:r>
            <a:r>
              <a:rPr lang="en">
                <a:latin typeface="Roboto"/>
                <a:ea typeface="Roboto"/>
                <a:cs typeface="Roboto"/>
                <a:sym typeface="Roboto"/>
              </a:rPr>
              <a:t>parallelism</a:t>
            </a:r>
            <a:r>
              <a:rPr lang="en">
                <a:latin typeface="Roboto"/>
                <a:ea typeface="Roboto"/>
                <a:cs typeface="Roboto"/>
                <a:sym typeface="Roboto"/>
              </a:rPr>
              <a:t> we use the above code to ensure we are using all the available GPU’s to improve the speed of our training</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Here the model is pushed to the GPU and the nn.DataParallel divides the task among all available GPU’s</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nvSpPr>
        <p:spPr>
          <a:xfrm>
            <a:off x="262150" y="241175"/>
            <a:ext cx="5641500" cy="7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6) Creating training function</a:t>
            </a:r>
            <a:endParaRPr sz="1800">
              <a:latin typeface="Roboto"/>
              <a:ea typeface="Roboto"/>
              <a:cs typeface="Roboto"/>
              <a:sym typeface="Roboto"/>
            </a:endParaRPr>
          </a:p>
        </p:txBody>
      </p:sp>
      <p:pic>
        <p:nvPicPr>
          <p:cNvPr id="141" name="Google Shape;141;p23"/>
          <p:cNvPicPr preferRelativeResize="0"/>
          <p:nvPr/>
        </p:nvPicPr>
        <p:blipFill>
          <a:blip r:embed="rId3">
            <a:alphaModFix/>
          </a:blip>
          <a:stretch>
            <a:fillRect/>
          </a:stretch>
        </p:blipFill>
        <p:spPr>
          <a:xfrm>
            <a:off x="4058400" y="713075"/>
            <a:ext cx="4547599" cy="3932001"/>
          </a:xfrm>
          <a:prstGeom prst="rect">
            <a:avLst/>
          </a:prstGeom>
          <a:noFill/>
          <a:ln>
            <a:noFill/>
          </a:ln>
        </p:spPr>
      </p:pic>
      <p:sp>
        <p:nvSpPr>
          <p:cNvPr id="142" name="Google Shape;142;p23"/>
          <p:cNvSpPr txBox="1"/>
          <p:nvPr/>
        </p:nvSpPr>
        <p:spPr>
          <a:xfrm>
            <a:off x="388000" y="964725"/>
            <a:ext cx="2946600" cy="3733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Optimizer used is SGD</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CrossEntropy used which is a combination of LogSoftmax() and NLLLoss()</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Computation done on gpu</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Loss and accuracy of model for each epoch is calculated and returned.</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nvSpPr>
        <p:spPr>
          <a:xfrm>
            <a:off x="272650" y="335550"/>
            <a:ext cx="7917000" cy="8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7) Validation and Testing functions</a:t>
            </a:r>
            <a:endParaRPr sz="1800">
              <a:latin typeface="Roboto"/>
              <a:ea typeface="Roboto"/>
              <a:cs typeface="Roboto"/>
              <a:sym typeface="Roboto"/>
            </a:endParaRPr>
          </a:p>
        </p:txBody>
      </p:sp>
      <p:pic>
        <p:nvPicPr>
          <p:cNvPr id="148" name="Google Shape;148;p24"/>
          <p:cNvPicPr preferRelativeResize="0"/>
          <p:nvPr/>
        </p:nvPicPr>
        <p:blipFill>
          <a:blip r:embed="rId3">
            <a:alphaModFix/>
          </a:blip>
          <a:stretch>
            <a:fillRect/>
          </a:stretch>
        </p:blipFill>
        <p:spPr>
          <a:xfrm>
            <a:off x="167775" y="1817725"/>
            <a:ext cx="4181303" cy="2994924"/>
          </a:xfrm>
          <a:prstGeom prst="rect">
            <a:avLst/>
          </a:prstGeom>
          <a:noFill/>
          <a:ln>
            <a:noFill/>
          </a:ln>
        </p:spPr>
      </p:pic>
      <p:pic>
        <p:nvPicPr>
          <p:cNvPr id="149" name="Google Shape;149;p24"/>
          <p:cNvPicPr preferRelativeResize="0"/>
          <p:nvPr/>
        </p:nvPicPr>
        <p:blipFill>
          <a:blip r:embed="rId4">
            <a:alphaModFix/>
          </a:blip>
          <a:stretch>
            <a:fillRect/>
          </a:stretch>
        </p:blipFill>
        <p:spPr>
          <a:xfrm>
            <a:off x="4734875" y="1817725"/>
            <a:ext cx="4267198" cy="2994927"/>
          </a:xfrm>
          <a:prstGeom prst="rect">
            <a:avLst/>
          </a:prstGeom>
          <a:noFill/>
          <a:ln>
            <a:noFill/>
          </a:ln>
        </p:spPr>
      </p:pic>
      <p:sp>
        <p:nvSpPr>
          <p:cNvPr id="150" name="Google Shape;150;p24"/>
          <p:cNvSpPr txBox="1"/>
          <p:nvPr/>
        </p:nvSpPr>
        <p:spPr>
          <a:xfrm>
            <a:off x="167775" y="891325"/>
            <a:ext cx="40896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For each epoch in validation, the accuracy is calculated and returned.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No changes are made to the weights of the model based on validation </a:t>
            </a:r>
            <a:endParaRPr>
              <a:latin typeface="Roboto"/>
              <a:ea typeface="Roboto"/>
              <a:cs typeface="Roboto"/>
              <a:sym typeface="Roboto"/>
            </a:endParaRPr>
          </a:p>
        </p:txBody>
      </p:sp>
      <p:sp>
        <p:nvSpPr>
          <p:cNvPr id="151" name="Google Shape;151;p24"/>
          <p:cNvSpPr txBox="1"/>
          <p:nvPr/>
        </p:nvSpPr>
        <p:spPr>
          <a:xfrm>
            <a:off x="4750275" y="1006675"/>
            <a:ext cx="41814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Transforms each image first, the predicts the image label from the image test photos.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nvSpPr>
        <p:spPr>
          <a:xfrm>
            <a:off x="262150" y="178275"/>
            <a:ext cx="5935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8) Model Results</a:t>
            </a:r>
            <a:endParaRPr sz="1800">
              <a:latin typeface="Roboto"/>
              <a:ea typeface="Roboto"/>
              <a:cs typeface="Roboto"/>
              <a:sym typeface="Roboto"/>
            </a:endParaRPr>
          </a:p>
        </p:txBody>
      </p:sp>
      <p:pic>
        <p:nvPicPr>
          <p:cNvPr id="157" name="Google Shape;157;p25"/>
          <p:cNvPicPr preferRelativeResize="0"/>
          <p:nvPr/>
        </p:nvPicPr>
        <p:blipFill>
          <a:blip r:embed="rId3">
            <a:alphaModFix/>
          </a:blip>
          <a:stretch>
            <a:fillRect/>
          </a:stretch>
        </p:blipFill>
        <p:spPr>
          <a:xfrm>
            <a:off x="4309826" y="214613"/>
            <a:ext cx="4138250" cy="4714276"/>
          </a:xfrm>
          <a:prstGeom prst="rect">
            <a:avLst/>
          </a:prstGeom>
          <a:noFill/>
          <a:ln>
            <a:noFill/>
          </a:ln>
        </p:spPr>
      </p:pic>
      <p:sp>
        <p:nvSpPr>
          <p:cNvPr id="158" name="Google Shape;158;p25"/>
          <p:cNvSpPr txBox="1"/>
          <p:nvPr/>
        </p:nvSpPr>
        <p:spPr>
          <a:xfrm>
            <a:off x="367025" y="964725"/>
            <a:ext cx="3492000" cy="3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model has a training loss that drops to under 0.1 in 20 epochs.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training accuracy increases over each epoch and almost touches 99%.</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validation accuracy though flatlines after around 8 epochs.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This indicates the model isn’t learning any new features and starts to overfit the training data after 8 epochs.</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nvSpPr>
        <p:spPr>
          <a:xfrm>
            <a:off x="188750" y="283125"/>
            <a:ext cx="41631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9) Predicting on test images</a:t>
            </a:r>
            <a:endParaRPr sz="1800">
              <a:latin typeface="Roboto"/>
              <a:ea typeface="Roboto"/>
              <a:cs typeface="Roboto"/>
              <a:sym typeface="Roboto"/>
            </a:endParaRPr>
          </a:p>
        </p:txBody>
      </p:sp>
      <p:pic>
        <p:nvPicPr>
          <p:cNvPr id="164" name="Google Shape;164;p26"/>
          <p:cNvPicPr preferRelativeResize="0"/>
          <p:nvPr/>
        </p:nvPicPr>
        <p:blipFill>
          <a:blip r:embed="rId3">
            <a:alphaModFix/>
          </a:blip>
          <a:stretch>
            <a:fillRect/>
          </a:stretch>
        </p:blipFill>
        <p:spPr>
          <a:xfrm>
            <a:off x="188750" y="802625"/>
            <a:ext cx="4916674" cy="3810975"/>
          </a:xfrm>
          <a:prstGeom prst="rect">
            <a:avLst/>
          </a:prstGeom>
          <a:noFill/>
          <a:ln>
            <a:noFill/>
          </a:ln>
        </p:spPr>
      </p:pic>
      <p:sp>
        <p:nvSpPr>
          <p:cNvPr id="165" name="Google Shape;165;p26"/>
          <p:cNvSpPr txBox="1"/>
          <p:nvPr/>
        </p:nvSpPr>
        <p:spPr>
          <a:xfrm>
            <a:off x="6239300" y="1195425"/>
            <a:ext cx="2757900" cy="28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model can accurately predict the gender based on the test images.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nvSpPr>
        <p:spPr>
          <a:xfrm>
            <a:off x="262150" y="136325"/>
            <a:ext cx="50859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10) Data Parallelism results</a:t>
            </a:r>
            <a:endParaRPr>
              <a:latin typeface="Roboto"/>
              <a:ea typeface="Roboto"/>
              <a:cs typeface="Roboto"/>
              <a:sym typeface="Roboto"/>
            </a:endParaRPr>
          </a:p>
        </p:txBody>
      </p:sp>
      <p:pic>
        <p:nvPicPr>
          <p:cNvPr id="171" name="Google Shape;171;p27"/>
          <p:cNvPicPr preferRelativeResize="0"/>
          <p:nvPr/>
        </p:nvPicPr>
        <p:blipFill>
          <a:blip r:embed="rId3">
            <a:alphaModFix/>
          </a:blip>
          <a:stretch>
            <a:fillRect/>
          </a:stretch>
        </p:blipFill>
        <p:spPr>
          <a:xfrm>
            <a:off x="85150" y="571850"/>
            <a:ext cx="4182750" cy="1302925"/>
          </a:xfrm>
          <a:prstGeom prst="rect">
            <a:avLst/>
          </a:prstGeom>
          <a:noFill/>
          <a:ln>
            <a:noFill/>
          </a:ln>
        </p:spPr>
      </p:pic>
      <p:pic>
        <p:nvPicPr>
          <p:cNvPr id="172" name="Google Shape;172;p27"/>
          <p:cNvPicPr preferRelativeResize="0"/>
          <p:nvPr/>
        </p:nvPicPr>
        <p:blipFill>
          <a:blip r:embed="rId4">
            <a:alphaModFix/>
          </a:blip>
          <a:stretch>
            <a:fillRect/>
          </a:stretch>
        </p:blipFill>
        <p:spPr>
          <a:xfrm>
            <a:off x="85150" y="2003000"/>
            <a:ext cx="4182750" cy="1443250"/>
          </a:xfrm>
          <a:prstGeom prst="rect">
            <a:avLst/>
          </a:prstGeom>
          <a:noFill/>
          <a:ln>
            <a:noFill/>
          </a:ln>
        </p:spPr>
      </p:pic>
      <p:pic>
        <p:nvPicPr>
          <p:cNvPr id="173" name="Google Shape;173;p27"/>
          <p:cNvPicPr preferRelativeResize="0"/>
          <p:nvPr/>
        </p:nvPicPr>
        <p:blipFill>
          <a:blip r:embed="rId5">
            <a:alphaModFix/>
          </a:blip>
          <a:stretch>
            <a:fillRect/>
          </a:stretch>
        </p:blipFill>
        <p:spPr>
          <a:xfrm>
            <a:off x="85150" y="3574475"/>
            <a:ext cx="4182750" cy="12762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2: CNN for Hair Color Prediction</a:t>
            </a:r>
            <a:endParaRPr/>
          </a:p>
        </p:txBody>
      </p:sp>
      <p:sp>
        <p:nvSpPr>
          <p:cNvPr id="179" name="Google Shape;179;p28"/>
          <p:cNvSpPr txBox="1"/>
          <p:nvPr/>
        </p:nvSpPr>
        <p:spPr>
          <a:xfrm>
            <a:off x="115350" y="1394675"/>
            <a:ext cx="4970400" cy="369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AutoNum type="arabicParenR"/>
            </a:pPr>
            <a:r>
              <a:rPr lang="en" sz="1800">
                <a:latin typeface="Roboto"/>
                <a:ea typeface="Roboto"/>
                <a:cs typeface="Roboto"/>
                <a:sym typeface="Roboto"/>
              </a:rPr>
              <a:t>Data Cleaning</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Hair Color features were included and rest were dropped</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New target column was created, using pandas, and all hair color</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Values were assigned.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0 = Blond Hair</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1 = Black Hair</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2 = Brown Hair</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3 = Gray Hair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Many rows had zero values for all rows among hair colour, these rows were dropped along with all empty rows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p:txBody>
      </p:sp>
      <p:pic>
        <p:nvPicPr>
          <p:cNvPr id="180" name="Google Shape;180;p28"/>
          <p:cNvPicPr preferRelativeResize="0"/>
          <p:nvPr/>
        </p:nvPicPr>
        <p:blipFill rotWithShape="1">
          <a:blip r:embed="rId3">
            <a:alphaModFix/>
          </a:blip>
          <a:srcRect b="50014" l="0" r="0" t="0"/>
          <a:stretch/>
        </p:blipFill>
        <p:spPr>
          <a:xfrm>
            <a:off x="5452850" y="1466001"/>
            <a:ext cx="3033951" cy="1187024"/>
          </a:xfrm>
          <a:prstGeom prst="rect">
            <a:avLst/>
          </a:prstGeom>
          <a:noFill/>
          <a:ln>
            <a:noFill/>
          </a:ln>
        </p:spPr>
      </p:pic>
      <p:pic>
        <p:nvPicPr>
          <p:cNvPr id="181" name="Google Shape;181;p28"/>
          <p:cNvPicPr preferRelativeResize="0"/>
          <p:nvPr/>
        </p:nvPicPr>
        <p:blipFill>
          <a:blip r:embed="rId4">
            <a:alphaModFix/>
          </a:blip>
          <a:stretch>
            <a:fillRect/>
          </a:stretch>
        </p:blipFill>
        <p:spPr>
          <a:xfrm>
            <a:off x="5452848" y="2994393"/>
            <a:ext cx="3033950" cy="21387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5505275" y="579075"/>
            <a:ext cx="3276101" cy="4380548"/>
          </a:xfrm>
          <a:prstGeom prst="rect">
            <a:avLst/>
          </a:prstGeom>
          <a:noFill/>
          <a:ln>
            <a:noFill/>
          </a:ln>
        </p:spPr>
      </p:pic>
      <p:sp>
        <p:nvSpPr>
          <p:cNvPr id="187" name="Google Shape;187;p29"/>
          <p:cNvSpPr txBox="1"/>
          <p:nvPr/>
        </p:nvSpPr>
        <p:spPr>
          <a:xfrm>
            <a:off x="199250" y="283125"/>
            <a:ext cx="4110600" cy="10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2) Model architecture</a:t>
            </a:r>
            <a:endParaRPr sz="18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hair color prediction steps for dataset and loading data is similar to that for gender prediction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model uses 4 </a:t>
            </a:r>
            <a:r>
              <a:rPr lang="en">
                <a:latin typeface="Roboto"/>
                <a:ea typeface="Roboto"/>
                <a:cs typeface="Roboto"/>
                <a:sym typeface="Roboto"/>
              </a:rPr>
              <a:t>convolutional</a:t>
            </a:r>
            <a:r>
              <a:rPr lang="en">
                <a:latin typeface="Roboto"/>
                <a:ea typeface="Roboto"/>
                <a:cs typeface="Roboto"/>
                <a:sym typeface="Roboto"/>
              </a:rPr>
              <a:t> 2D layers, Maxpooling, Batch Normalization and Dropout</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nvSpPr>
        <p:spPr>
          <a:xfrm>
            <a:off x="304100" y="241175"/>
            <a:ext cx="4435800" cy="5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3) Results </a:t>
            </a:r>
            <a:endParaRPr sz="1800">
              <a:latin typeface="Roboto"/>
              <a:ea typeface="Roboto"/>
              <a:cs typeface="Roboto"/>
              <a:sym typeface="Roboto"/>
            </a:endParaRPr>
          </a:p>
        </p:txBody>
      </p:sp>
      <p:pic>
        <p:nvPicPr>
          <p:cNvPr id="193" name="Google Shape;193;p30"/>
          <p:cNvPicPr preferRelativeResize="0"/>
          <p:nvPr/>
        </p:nvPicPr>
        <p:blipFill>
          <a:blip r:embed="rId3">
            <a:alphaModFix/>
          </a:blip>
          <a:stretch>
            <a:fillRect/>
          </a:stretch>
        </p:blipFill>
        <p:spPr>
          <a:xfrm>
            <a:off x="4944725" y="466975"/>
            <a:ext cx="4099302" cy="4063500"/>
          </a:xfrm>
          <a:prstGeom prst="rect">
            <a:avLst/>
          </a:prstGeom>
          <a:noFill/>
          <a:ln>
            <a:noFill/>
          </a:ln>
        </p:spPr>
      </p:pic>
      <p:sp>
        <p:nvSpPr>
          <p:cNvPr id="194" name="Google Shape;194;p30"/>
          <p:cNvSpPr txBox="1"/>
          <p:nvPr/>
        </p:nvSpPr>
        <p:spPr>
          <a:xfrm>
            <a:off x="450900" y="891325"/>
            <a:ext cx="4289100" cy="30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loss for the </a:t>
            </a:r>
            <a:r>
              <a:rPr lang="en">
                <a:latin typeface="Roboto"/>
                <a:ea typeface="Roboto"/>
                <a:cs typeface="Roboto"/>
                <a:sym typeface="Roboto"/>
              </a:rPr>
              <a:t>Hair Feature</a:t>
            </a:r>
            <a:r>
              <a:rPr lang="en">
                <a:latin typeface="Roboto"/>
                <a:ea typeface="Roboto"/>
                <a:cs typeface="Roboto"/>
                <a:sym typeface="Roboto"/>
              </a:rPr>
              <a:t> model is seen to vary a little but drops significantly.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training accuracy is seen to be very high reaching close to 96% while the Validation accuracy is seen to flatline after 6 epochs thus indicating that the model starts to overfit the training data.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This was seen to  reduce after introducing regularization such as dropout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1"/>
          <p:cNvPicPr preferRelativeResize="0"/>
          <p:nvPr/>
        </p:nvPicPr>
        <p:blipFill>
          <a:blip r:embed="rId3">
            <a:alphaModFix/>
          </a:blip>
          <a:stretch>
            <a:fillRect/>
          </a:stretch>
        </p:blipFill>
        <p:spPr>
          <a:xfrm>
            <a:off x="4387294" y="0"/>
            <a:ext cx="3827856" cy="4991102"/>
          </a:xfrm>
          <a:prstGeom prst="rect">
            <a:avLst/>
          </a:prstGeom>
          <a:noFill/>
          <a:ln>
            <a:noFill/>
          </a:ln>
        </p:spPr>
      </p:pic>
      <p:sp>
        <p:nvSpPr>
          <p:cNvPr id="200" name="Google Shape;200;p31"/>
          <p:cNvSpPr txBox="1"/>
          <p:nvPr/>
        </p:nvSpPr>
        <p:spPr>
          <a:xfrm>
            <a:off x="367025" y="534800"/>
            <a:ext cx="4205100" cy="11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4) Predicting image labels</a:t>
            </a:r>
            <a:endParaRPr sz="18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a:t>
            </a:r>
            <a:endParaRPr/>
          </a:p>
        </p:txBody>
      </p:sp>
      <p:sp>
        <p:nvSpPr>
          <p:cNvPr id="71" name="Google Shape;71;p14"/>
          <p:cNvSpPr txBox="1"/>
          <p:nvPr/>
        </p:nvSpPr>
        <p:spPr>
          <a:xfrm>
            <a:off x="534800" y="1971425"/>
            <a:ext cx="8011500" cy="27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2" name="Google Shape;72;p14"/>
          <p:cNvSpPr txBox="1"/>
          <p:nvPr/>
        </p:nvSpPr>
        <p:spPr>
          <a:xfrm>
            <a:off x="209725" y="1572925"/>
            <a:ext cx="8682600" cy="3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The dataset is a celebrity image dataset that is created by the researchers of MMLAB. The dataset contains 202599 images of different celebrities. When downloaded and unzipped, the dataset consists of:</a:t>
            </a:r>
            <a:endParaRPr sz="1500"/>
          </a:p>
          <a:p>
            <a:pPr indent="-323850" lvl="0" marL="457200" rtl="0" algn="l">
              <a:lnSpc>
                <a:spcPct val="115000"/>
              </a:lnSpc>
              <a:spcBef>
                <a:spcPts val="0"/>
              </a:spcBef>
              <a:spcAft>
                <a:spcPts val="0"/>
              </a:spcAft>
              <a:buSzPts val="1500"/>
              <a:buChar char="●"/>
            </a:pPr>
            <a:r>
              <a:rPr lang="en" sz="1500"/>
              <a:t>Img_align_celeba: Folder containing all the images</a:t>
            </a:r>
            <a:endParaRPr sz="1500"/>
          </a:p>
          <a:p>
            <a:pPr indent="-323850" lvl="0" marL="457200" rtl="0" algn="l">
              <a:lnSpc>
                <a:spcPct val="115000"/>
              </a:lnSpc>
              <a:spcBef>
                <a:spcPts val="0"/>
              </a:spcBef>
              <a:spcAft>
                <a:spcPts val="0"/>
              </a:spcAft>
              <a:buSzPts val="1500"/>
              <a:buChar char="●"/>
            </a:pPr>
            <a:r>
              <a:rPr lang="en" sz="1500"/>
              <a:t>List_eval_partition.csv: Has images partitioned according to train(0), validation(1) and test(2)</a:t>
            </a:r>
            <a:endParaRPr sz="1500"/>
          </a:p>
          <a:p>
            <a:pPr indent="-323850" lvl="0" marL="457200" rtl="0" algn="l">
              <a:lnSpc>
                <a:spcPct val="115000"/>
              </a:lnSpc>
              <a:spcBef>
                <a:spcPts val="0"/>
              </a:spcBef>
              <a:spcAft>
                <a:spcPts val="0"/>
              </a:spcAft>
              <a:buSzPts val="1500"/>
              <a:buChar char="●"/>
            </a:pPr>
            <a:r>
              <a:rPr lang="en" sz="1500"/>
              <a:t>List_box_celeba.csv: Bounding box values for eyes and mouth</a:t>
            </a:r>
            <a:endParaRPr sz="1500"/>
          </a:p>
          <a:p>
            <a:pPr indent="-323850" lvl="0" marL="457200" rtl="0" algn="l">
              <a:lnSpc>
                <a:spcPct val="115000"/>
              </a:lnSpc>
              <a:spcBef>
                <a:spcPts val="0"/>
              </a:spcBef>
              <a:spcAft>
                <a:spcPts val="0"/>
              </a:spcAft>
              <a:buSzPts val="1500"/>
              <a:buChar char="●"/>
            </a:pPr>
            <a:r>
              <a:rPr lang="en" sz="1500"/>
              <a:t>List_and_mark_align_celeba.csv: Image landmarks </a:t>
            </a:r>
            <a:endParaRPr sz="1500"/>
          </a:p>
          <a:p>
            <a:pPr indent="-323850" lvl="0" marL="457200" rtl="0" algn="l">
              <a:lnSpc>
                <a:spcPct val="115000"/>
              </a:lnSpc>
              <a:spcBef>
                <a:spcPts val="0"/>
              </a:spcBef>
              <a:spcAft>
                <a:spcPts val="0"/>
              </a:spcAft>
              <a:buSzPts val="1500"/>
              <a:buChar char="●"/>
            </a:pPr>
            <a:r>
              <a:rPr lang="en" sz="1500"/>
              <a:t>List_attr_celeba.csv: Has a list of 40 attributes for each image</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nvSpPr>
        <p:spPr>
          <a:xfrm>
            <a:off x="209725" y="136325"/>
            <a:ext cx="4938900" cy="7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a:ea typeface="Roboto"/>
                <a:cs typeface="Roboto"/>
                <a:sym typeface="Roboto"/>
              </a:rPr>
              <a:t>5) Data Parallelism results in Hair Feature model</a:t>
            </a:r>
            <a:endParaRPr sz="1700">
              <a:latin typeface="Roboto"/>
              <a:ea typeface="Roboto"/>
              <a:cs typeface="Roboto"/>
              <a:sym typeface="Roboto"/>
            </a:endParaRPr>
          </a:p>
        </p:txBody>
      </p:sp>
      <p:pic>
        <p:nvPicPr>
          <p:cNvPr id="206" name="Google Shape;206;p32"/>
          <p:cNvPicPr preferRelativeResize="0"/>
          <p:nvPr/>
        </p:nvPicPr>
        <p:blipFill>
          <a:blip r:embed="rId3">
            <a:alphaModFix/>
          </a:blip>
          <a:stretch>
            <a:fillRect/>
          </a:stretch>
        </p:blipFill>
        <p:spPr>
          <a:xfrm>
            <a:off x="131425" y="613925"/>
            <a:ext cx="4665916" cy="1483250"/>
          </a:xfrm>
          <a:prstGeom prst="rect">
            <a:avLst/>
          </a:prstGeom>
          <a:noFill/>
          <a:ln>
            <a:noFill/>
          </a:ln>
        </p:spPr>
      </p:pic>
      <p:pic>
        <p:nvPicPr>
          <p:cNvPr id="207" name="Google Shape;207;p32"/>
          <p:cNvPicPr preferRelativeResize="0"/>
          <p:nvPr/>
        </p:nvPicPr>
        <p:blipFill>
          <a:blip r:embed="rId4">
            <a:alphaModFix/>
          </a:blip>
          <a:stretch>
            <a:fillRect/>
          </a:stretch>
        </p:blipFill>
        <p:spPr>
          <a:xfrm>
            <a:off x="154963" y="2163538"/>
            <a:ext cx="4618850" cy="1320725"/>
          </a:xfrm>
          <a:prstGeom prst="rect">
            <a:avLst/>
          </a:prstGeom>
          <a:noFill/>
          <a:ln>
            <a:noFill/>
          </a:ln>
        </p:spPr>
      </p:pic>
      <p:pic>
        <p:nvPicPr>
          <p:cNvPr id="208" name="Google Shape;208;p32"/>
          <p:cNvPicPr preferRelativeResize="0"/>
          <p:nvPr/>
        </p:nvPicPr>
        <p:blipFill>
          <a:blip r:embed="rId5">
            <a:alphaModFix/>
          </a:blip>
          <a:stretch>
            <a:fillRect/>
          </a:stretch>
        </p:blipFill>
        <p:spPr>
          <a:xfrm>
            <a:off x="154975" y="3613525"/>
            <a:ext cx="4618850" cy="1387133"/>
          </a:xfrm>
          <a:prstGeom prst="rect">
            <a:avLst/>
          </a:prstGeom>
          <a:noFill/>
          <a:ln>
            <a:noFill/>
          </a:ln>
        </p:spPr>
      </p:pic>
      <p:sp>
        <p:nvSpPr>
          <p:cNvPr id="209" name="Google Shape;209;p32"/>
          <p:cNvSpPr txBox="1"/>
          <p:nvPr/>
        </p:nvSpPr>
        <p:spPr>
          <a:xfrm>
            <a:off x="5054375" y="870350"/>
            <a:ext cx="3858900" cy="807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t>On 1 GPU the time taken was the highest , 2331.72 seconds with the accuracies of 92% and 90% for training and validation respectively.</a:t>
            </a:r>
            <a:endParaRPr>
              <a:latin typeface="Roboto"/>
              <a:ea typeface="Roboto"/>
              <a:cs typeface="Roboto"/>
              <a:sym typeface="Roboto"/>
            </a:endParaRPr>
          </a:p>
        </p:txBody>
      </p:sp>
      <p:sp>
        <p:nvSpPr>
          <p:cNvPr id="210" name="Google Shape;210;p32"/>
          <p:cNvSpPr txBox="1"/>
          <p:nvPr/>
        </p:nvSpPr>
        <p:spPr>
          <a:xfrm>
            <a:off x="4970500" y="2315250"/>
            <a:ext cx="3806400" cy="1017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t>Running on  2 GPU’s  we encountered the accuracies to be same as fo 1 GPU ie 92% and 90% for training and validation respectively but the total computing time reduced to 1912.40 seconds</a:t>
            </a:r>
            <a:endParaRPr>
              <a:latin typeface="Roboto"/>
              <a:ea typeface="Roboto"/>
              <a:cs typeface="Roboto"/>
              <a:sym typeface="Roboto"/>
            </a:endParaRPr>
          </a:p>
        </p:txBody>
      </p:sp>
      <p:sp>
        <p:nvSpPr>
          <p:cNvPr id="211" name="Google Shape;211;p32"/>
          <p:cNvSpPr txBox="1"/>
          <p:nvPr/>
        </p:nvSpPr>
        <p:spPr>
          <a:xfrm>
            <a:off x="4970500" y="3837975"/>
            <a:ext cx="3806400" cy="79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t>Running on 4 GPU’s  the computing time was 1711.91 seconds with training accuracy as 92% and validation accuracy og 91%</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3: Creating a GAN for generating images</a:t>
            </a:r>
            <a:endParaRPr/>
          </a:p>
        </p:txBody>
      </p:sp>
      <p:sp>
        <p:nvSpPr>
          <p:cNvPr id="217" name="Google Shape;217;p33"/>
          <p:cNvSpPr txBox="1"/>
          <p:nvPr/>
        </p:nvSpPr>
        <p:spPr>
          <a:xfrm>
            <a:off x="503350" y="1635850"/>
            <a:ext cx="7508100" cy="19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csv files for GAN’s did not require any data cleaning as the entire attribute list was used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custom dataset and data loaders were same as that in the CNN models.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GAN’s consist of a generator and a Discriminator model whose architecture has to be designed</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nvSpPr>
        <p:spPr>
          <a:xfrm>
            <a:off x="262125" y="209725"/>
            <a:ext cx="3565200" cy="61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AutoNum type="arabicParenR"/>
            </a:pPr>
            <a:r>
              <a:rPr lang="en" sz="1800">
                <a:latin typeface="Roboto"/>
                <a:ea typeface="Roboto"/>
                <a:cs typeface="Roboto"/>
                <a:sym typeface="Roboto"/>
              </a:rPr>
              <a:t>Creating a Generator</a:t>
            </a:r>
            <a:endParaRPr sz="1800">
              <a:latin typeface="Roboto"/>
              <a:ea typeface="Roboto"/>
              <a:cs typeface="Roboto"/>
              <a:sym typeface="Roboto"/>
            </a:endParaRPr>
          </a:p>
        </p:txBody>
      </p:sp>
      <p:pic>
        <p:nvPicPr>
          <p:cNvPr id="223" name="Google Shape;223;p34"/>
          <p:cNvPicPr preferRelativeResize="0"/>
          <p:nvPr/>
        </p:nvPicPr>
        <p:blipFill rotWithShape="1">
          <a:blip r:embed="rId3">
            <a:alphaModFix/>
          </a:blip>
          <a:srcRect b="0" l="0" r="0" t="1854"/>
          <a:stretch/>
        </p:blipFill>
        <p:spPr>
          <a:xfrm>
            <a:off x="3707225" y="471875"/>
            <a:ext cx="5285251" cy="3884450"/>
          </a:xfrm>
          <a:prstGeom prst="rect">
            <a:avLst/>
          </a:prstGeom>
          <a:noFill/>
          <a:ln>
            <a:noFill/>
          </a:ln>
        </p:spPr>
      </p:pic>
      <p:sp>
        <p:nvSpPr>
          <p:cNvPr id="224" name="Google Shape;224;p34"/>
          <p:cNvSpPr txBox="1"/>
          <p:nvPr/>
        </p:nvSpPr>
        <p:spPr>
          <a:xfrm>
            <a:off x="545275" y="1132525"/>
            <a:ext cx="2820900" cy="2862600"/>
          </a:xfrm>
          <a:prstGeom prst="rect">
            <a:avLst/>
          </a:prstGeom>
          <a:noFill/>
          <a:ln>
            <a:noFill/>
          </a:ln>
        </p:spPr>
        <p:txBody>
          <a:bodyPr anchorCtr="0" anchor="t" bIns="91425" lIns="91425" spcFirstLastPara="1" rIns="91425" wrap="square" tIns="91425">
            <a:noAutofit/>
          </a:bodyPr>
          <a:lstStyle/>
          <a:p>
            <a:pPr indent="-304800" lvl="0" marL="342900" rtl="0" algn="l">
              <a:spcBef>
                <a:spcPts val="0"/>
              </a:spcBef>
              <a:spcAft>
                <a:spcPts val="0"/>
              </a:spcAft>
              <a:buClr>
                <a:srgbClr val="292929"/>
              </a:buClr>
              <a:buSzPts val="1200"/>
              <a:buFont typeface="Arial"/>
              <a:buChar char="●"/>
            </a:pPr>
            <a:r>
              <a:rPr lang="en" sz="1200">
                <a:solidFill>
                  <a:srgbClr val="292929"/>
                </a:solidFill>
              </a:rPr>
              <a:t>Generator model has an aim to generate new data similar to the original input data. The Generator can be compared to a human art forger, who creates fake works of art. We designed the generator model to generate fake images for the dataset of celebrities</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nvSpPr>
        <p:spPr>
          <a:xfrm>
            <a:off x="450900" y="1017175"/>
            <a:ext cx="3000000" cy="3000000"/>
          </a:xfrm>
          <a:prstGeom prst="rect">
            <a:avLst/>
          </a:prstGeom>
          <a:noFill/>
          <a:ln>
            <a:noFill/>
          </a:ln>
        </p:spPr>
        <p:txBody>
          <a:bodyPr anchorCtr="0" anchor="t" bIns="91425" lIns="91425" spcFirstLastPara="1" rIns="91425" wrap="square" tIns="91425">
            <a:noAutofit/>
          </a:bodyPr>
          <a:lstStyle/>
          <a:p>
            <a:pPr indent="-304800" lvl="0" marL="342900" rtl="0" algn="l">
              <a:spcBef>
                <a:spcPts val="0"/>
              </a:spcBef>
              <a:spcAft>
                <a:spcPts val="0"/>
              </a:spcAft>
              <a:buClr>
                <a:srgbClr val="292929"/>
              </a:buClr>
              <a:buSzPts val="1200"/>
              <a:buFont typeface="Arial"/>
              <a:buChar char="●"/>
            </a:pPr>
            <a:r>
              <a:rPr lang="en" sz="1200">
                <a:solidFill>
                  <a:srgbClr val="292929"/>
                </a:solidFill>
              </a:rPr>
              <a:t>Discriminator models end goal is to identify that the  input data entered is original that is the same as the original dataset or if it is the fake data that the generator has created. The Discriminator is the same as one of the art experts, trying to predict the original and fake. The designed discriminator model for this project was able to predict the real and fake images separately for the celebrity images of the dataset</a:t>
            </a:r>
            <a:endParaRPr sz="1200">
              <a:solidFill>
                <a:srgbClr val="292929"/>
              </a:solidFill>
            </a:endParaRPr>
          </a:p>
        </p:txBody>
      </p:sp>
      <p:pic>
        <p:nvPicPr>
          <p:cNvPr id="230" name="Google Shape;230;p35"/>
          <p:cNvPicPr preferRelativeResize="0"/>
          <p:nvPr/>
        </p:nvPicPr>
        <p:blipFill>
          <a:blip r:embed="rId3">
            <a:alphaModFix/>
          </a:blip>
          <a:stretch>
            <a:fillRect/>
          </a:stretch>
        </p:blipFill>
        <p:spPr>
          <a:xfrm>
            <a:off x="4026725" y="544700"/>
            <a:ext cx="4758175" cy="4408300"/>
          </a:xfrm>
          <a:prstGeom prst="rect">
            <a:avLst/>
          </a:prstGeom>
          <a:noFill/>
          <a:ln>
            <a:noFill/>
          </a:ln>
        </p:spPr>
      </p:pic>
      <p:sp>
        <p:nvSpPr>
          <p:cNvPr id="231" name="Google Shape;231;p35"/>
          <p:cNvSpPr txBox="1"/>
          <p:nvPr/>
        </p:nvSpPr>
        <p:spPr>
          <a:xfrm>
            <a:off x="408975" y="209725"/>
            <a:ext cx="26529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 Creating a Discriminator</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6"/>
          <p:cNvPicPr preferRelativeResize="0"/>
          <p:nvPr/>
        </p:nvPicPr>
        <p:blipFill>
          <a:blip r:embed="rId3">
            <a:alphaModFix/>
          </a:blip>
          <a:stretch>
            <a:fillRect/>
          </a:stretch>
        </p:blipFill>
        <p:spPr>
          <a:xfrm>
            <a:off x="3628250" y="1142975"/>
            <a:ext cx="5415799" cy="1086800"/>
          </a:xfrm>
          <a:prstGeom prst="rect">
            <a:avLst/>
          </a:prstGeom>
          <a:noFill/>
          <a:ln>
            <a:noFill/>
          </a:ln>
        </p:spPr>
      </p:pic>
      <p:sp>
        <p:nvSpPr>
          <p:cNvPr id="237" name="Google Shape;237;p36"/>
          <p:cNvSpPr txBox="1"/>
          <p:nvPr/>
        </p:nvSpPr>
        <p:spPr>
          <a:xfrm>
            <a:off x="157300" y="534800"/>
            <a:ext cx="2715900" cy="3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Binary Cross Entropy is used as the cost function as it works better with autoencoding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Adam is the optimizer used here which has an adaptive learning rate</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7"/>
          <p:cNvPicPr preferRelativeResize="0"/>
          <p:nvPr/>
        </p:nvPicPr>
        <p:blipFill>
          <a:blip r:embed="rId3">
            <a:alphaModFix/>
          </a:blip>
          <a:stretch>
            <a:fillRect/>
          </a:stretch>
        </p:blipFill>
        <p:spPr>
          <a:xfrm>
            <a:off x="4572000" y="152400"/>
            <a:ext cx="4271175" cy="4838697"/>
          </a:xfrm>
          <a:prstGeom prst="rect">
            <a:avLst/>
          </a:prstGeom>
          <a:noFill/>
          <a:ln>
            <a:noFill/>
          </a:ln>
        </p:spPr>
      </p:pic>
      <p:sp>
        <p:nvSpPr>
          <p:cNvPr id="243" name="Google Shape;243;p37"/>
          <p:cNvSpPr txBox="1"/>
          <p:nvPr/>
        </p:nvSpPr>
        <p:spPr>
          <a:xfrm>
            <a:off x="209725" y="178275"/>
            <a:ext cx="3649200" cy="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3) Training images </a:t>
            </a:r>
            <a:endParaRPr sz="1800">
              <a:latin typeface="Roboto"/>
              <a:ea typeface="Roboto"/>
              <a:cs typeface="Roboto"/>
              <a:sym typeface="Roboto"/>
            </a:endParaRPr>
          </a:p>
        </p:txBody>
      </p:sp>
      <p:sp>
        <p:nvSpPr>
          <p:cNvPr id="244" name="Google Shape;244;p37"/>
          <p:cNvSpPr txBox="1"/>
          <p:nvPr/>
        </p:nvSpPr>
        <p:spPr>
          <a:xfrm>
            <a:off x="262150" y="1069600"/>
            <a:ext cx="4121100" cy="3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Here the discriminator is first trained to tell images apart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Noise is also introduced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generator is trained by first setting the gradients to zero.</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generator output is then compared </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nvSpPr>
        <p:spPr>
          <a:xfrm>
            <a:off x="618700" y="335550"/>
            <a:ext cx="49389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4) GAN results</a:t>
            </a:r>
            <a:endParaRPr sz="1800">
              <a:latin typeface="Roboto"/>
              <a:ea typeface="Roboto"/>
              <a:cs typeface="Roboto"/>
              <a:sym typeface="Roboto"/>
            </a:endParaRPr>
          </a:p>
        </p:txBody>
      </p:sp>
      <p:pic>
        <p:nvPicPr>
          <p:cNvPr id="250" name="Google Shape;250;p38"/>
          <p:cNvPicPr preferRelativeResize="0"/>
          <p:nvPr/>
        </p:nvPicPr>
        <p:blipFill>
          <a:blip r:embed="rId3">
            <a:alphaModFix/>
          </a:blip>
          <a:stretch>
            <a:fillRect/>
          </a:stretch>
        </p:blipFill>
        <p:spPr>
          <a:xfrm>
            <a:off x="152400" y="1012350"/>
            <a:ext cx="5962650" cy="331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9"/>
          <p:cNvPicPr preferRelativeResize="0"/>
          <p:nvPr/>
        </p:nvPicPr>
        <p:blipFill>
          <a:blip r:embed="rId3">
            <a:alphaModFix/>
          </a:blip>
          <a:stretch>
            <a:fillRect/>
          </a:stretch>
        </p:blipFill>
        <p:spPr>
          <a:xfrm>
            <a:off x="152400" y="152400"/>
            <a:ext cx="4419600" cy="4388181"/>
          </a:xfrm>
          <a:prstGeom prst="rect">
            <a:avLst/>
          </a:prstGeom>
          <a:noFill/>
          <a:ln>
            <a:noFill/>
          </a:ln>
        </p:spPr>
      </p:pic>
      <p:pic>
        <p:nvPicPr>
          <p:cNvPr id="256" name="Google Shape;256;p39"/>
          <p:cNvPicPr preferRelativeResize="0"/>
          <p:nvPr/>
        </p:nvPicPr>
        <p:blipFill>
          <a:blip r:embed="rId4">
            <a:alphaModFix/>
          </a:blip>
          <a:stretch>
            <a:fillRect/>
          </a:stretch>
        </p:blipFill>
        <p:spPr>
          <a:xfrm>
            <a:off x="4671975" y="1295400"/>
            <a:ext cx="4267201" cy="27162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nvSpPr>
        <p:spPr>
          <a:xfrm>
            <a:off x="115350" y="188750"/>
            <a:ext cx="5505300" cy="5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5) Data Parallelism in GAN’s</a:t>
            </a:r>
            <a:endParaRPr sz="1800">
              <a:latin typeface="Roboto"/>
              <a:ea typeface="Roboto"/>
              <a:cs typeface="Roboto"/>
              <a:sym typeface="Roboto"/>
            </a:endParaRPr>
          </a:p>
        </p:txBody>
      </p:sp>
      <p:pic>
        <p:nvPicPr>
          <p:cNvPr id="262" name="Google Shape;262;p40"/>
          <p:cNvPicPr preferRelativeResize="0"/>
          <p:nvPr/>
        </p:nvPicPr>
        <p:blipFill>
          <a:blip r:embed="rId3">
            <a:alphaModFix/>
          </a:blip>
          <a:stretch>
            <a:fillRect/>
          </a:stretch>
        </p:blipFill>
        <p:spPr>
          <a:xfrm>
            <a:off x="115350" y="1096275"/>
            <a:ext cx="6878976" cy="413750"/>
          </a:xfrm>
          <a:prstGeom prst="rect">
            <a:avLst/>
          </a:prstGeom>
          <a:noFill/>
          <a:ln>
            <a:noFill/>
          </a:ln>
        </p:spPr>
      </p:pic>
      <p:sp>
        <p:nvSpPr>
          <p:cNvPr id="263" name="Google Shape;263;p40"/>
          <p:cNvSpPr txBox="1"/>
          <p:nvPr/>
        </p:nvSpPr>
        <p:spPr>
          <a:xfrm>
            <a:off x="471900" y="1572938"/>
            <a:ext cx="50229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specifications required on the discovery cluster while working with running GAN’s</a:t>
            </a:r>
            <a:endParaRPr>
              <a:latin typeface="Roboto"/>
              <a:ea typeface="Roboto"/>
              <a:cs typeface="Roboto"/>
              <a:sym typeface="Roboto"/>
            </a:endParaRPr>
          </a:p>
        </p:txBody>
      </p:sp>
      <p:pic>
        <p:nvPicPr>
          <p:cNvPr id="264" name="Google Shape;264;p40"/>
          <p:cNvPicPr preferRelativeResize="0"/>
          <p:nvPr/>
        </p:nvPicPr>
        <p:blipFill>
          <a:blip r:embed="rId4">
            <a:alphaModFix/>
          </a:blip>
          <a:stretch>
            <a:fillRect/>
          </a:stretch>
        </p:blipFill>
        <p:spPr>
          <a:xfrm>
            <a:off x="152400" y="2128750"/>
            <a:ext cx="3903774" cy="2862350"/>
          </a:xfrm>
          <a:prstGeom prst="rect">
            <a:avLst/>
          </a:prstGeom>
          <a:noFill/>
          <a:ln>
            <a:noFill/>
          </a:ln>
        </p:spPr>
      </p:pic>
      <p:sp>
        <p:nvSpPr>
          <p:cNvPr id="265" name="Google Shape;265;p40"/>
          <p:cNvSpPr txBox="1"/>
          <p:nvPr/>
        </p:nvSpPr>
        <p:spPr>
          <a:xfrm>
            <a:off x="4383250" y="2642550"/>
            <a:ext cx="3523500" cy="14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Computing time on </a:t>
            </a:r>
            <a:r>
              <a:rPr b="1" lang="en" sz="1200"/>
              <a:t>1 GPU </a:t>
            </a:r>
            <a:r>
              <a:rPr lang="en" sz="1200"/>
              <a:t>for each epoch was 9550 seconds and the loss for Generator and Discriminator were 3.03 and 0.4 respectively.</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1"/>
          <p:cNvPicPr preferRelativeResize="0"/>
          <p:nvPr/>
        </p:nvPicPr>
        <p:blipFill>
          <a:blip r:embed="rId3">
            <a:alphaModFix/>
          </a:blip>
          <a:stretch>
            <a:fillRect/>
          </a:stretch>
        </p:blipFill>
        <p:spPr>
          <a:xfrm>
            <a:off x="152400" y="383100"/>
            <a:ext cx="5708676" cy="3675075"/>
          </a:xfrm>
          <a:prstGeom prst="rect">
            <a:avLst/>
          </a:prstGeom>
          <a:noFill/>
          <a:ln>
            <a:noFill/>
          </a:ln>
        </p:spPr>
      </p:pic>
      <p:sp>
        <p:nvSpPr>
          <p:cNvPr id="271" name="Google Shape;271;p41"/>
          <p:cNvSpPr txBox="1"/>
          <p:nvPr/>
        </p:nvSpPr>
        <p:spPr>
          <a:xfrm>
            <a:off x="6218350" y="996200"/>
            <a:ext cx="2768400" cy="16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For 4 GPU’s the computing time of each epoch was 4500 seconds, half of that for 1 GPU,and the resultant loss function for Generator was 0.4 and Discriminator was 1.1</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will be using...</a:t>
            </a:r>
            <a:endParaRPr/>
          </a:p>
        </p:txBody>
      </p:sp>
      <p:pic>
        <p:nvPicPr>
          <p:cNvPr id="78" name="Google Shape;78;p15"/>
          <p:cNvPicPr preferRelativeResize="0"/>
          <p:nvPr/>
        </p:nvPicPr>
        <p:blipFill>
          <a:blip r:embed="rId3">
            <a:alphaModFix/>
          </a:blip>
          <a:stretch>
            <a:fillRect/>
          </a:stretch>
        </p:blipFill>
        <p:spPr>
          <a:xfrm>
            <a:off x="400725" y="1338338"/>
            <a:ext cx="4406363" cy="1966075"/>
          </a:xfrm>
          <a:prstGeom prst="rect">
            <a:avLst/>
          </a:prstGeom>
          <a:noFill/>
          <a:ln>
            <a:noFill/>
          </a:ln>
        </p:spPr>
      </p:pic>
      <p:pic>
        <p:nvPicPr>
          <p:cNvPr id="79" name="Google Shape;79;p15"/>
          <p:cNvPicPr preferRelativeResize="0"/>
          <p:nvPr/>
        </p:nvPicPr>
        <p:blipFill>
          <a:blip r:embed="rId4">
            <a:alphaModFix/>
          </a:blip>
          <a:stretch>
            <a:fillRect/>
          </a:stretch>
        </p:blipFill>
        <p:spPr>
          <a:xfrm>
            <a:off x="164900" y="3392275"/>
            <a:ext cx="4642199" cy="1688300"/>
          </a:xfrm>
          <a:prstGeom prst="rect">
            <a:avLst/>
          </a:prstGeom>
          <a:noFill/>
          <a:ln>
            <a:noFill/>
          </a:ln>
        </p:spPr>
      </p:pic>
      <p:pic>
        <p:nvPicPr>
          <p:cNvPr id="80" name="Google Shape;80;p15"/>
          <p:cNvPicPr preferRelativeResize="0"/>
          <p:nvPr/>
        </p:nvPicPr>
        <p:blipFill>
          <a:blip r:embed="rId5">
            <a:alphaModFix/>
          </a:blip>
          <a:stretch>
            <a:fillRect/>
          </a:stretch>
        </p:blipFill>
        <p:spPr>
          <a:xfrm>
            <a:off x="7266969" y="2571750"/>
            <a:ext cx="1773275" cy="2466750"/>
          </a:xfrm>
          <a:prstGeom prst="rect">
            <a:avLst/>
          </a:prstGeom>
          <a:noFill/>
          <a:ln>
            <a:noFill/>
          </a:ln>
        </p:spPr>
      </p:pic>
      <p:sp>
        <p:nvSpPr>
          <p:cNvPr id="81" name="Google Shape;81;p15"/>
          <p:cNvSpPr txBox="1"/>
          <p:nvPr/>
        </p:nvSpPr>
        <p:spPr>
          <a:xfrm>
            <a:off x="4865625" y="1384175"/>
            <a:ext cx="16149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a:t>
            </a:r>
            <a:r>
              <a:rPr lang="en">
                <a:latin typeface="Roboto"/>
                <a:ea typeface="Roboto"/>
                <a:cs typeface="Roboto"/>
                <a:sym typeface="Roboto"/>
              </a:rPr>
              <a:t>Image folder</a:t>
            </a:r>
            <a:endParaRPr>
              <a:latin typeface="Roboto"/>
              <a:ea typeface="Roboto"/>
              <a:cs typeface="Roboto"/>
              <a:sym typeface="Roboto"/>
            </a:endParaRPr>
          </a:p>
        </p:txBody>
      </p:sp>
      <p:sp>
        <p:nvSpPr>
          <p:cNvPr id="82" name="Google Shape;82;p15"/>
          <p:cNvSpPr txBox="1"/>
          <p:nvPr/>
        </p:nvSpPr>
        <p:spPr>
          <a:xfrm>
            <a:off x="4865625" y="3350275"/>
            <a:ext cx="16149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a:t>
            </a:r>
            <a:r>
              <a:rPr lang="en">
                <a:latin typeface="Roboto"/>
                <a:ea typeface="Roboto"/>
                <a:cs typeface="Roboto"/>
                <a:sym typeface="Roboto"/>
              </a:rPr>
              <a:t>) Attributes csv</a:t>
            </a:r>
            <a:endParaRPr>
              <a:latin typeface="Roboto"/>
              <a:ea typeface="Roboto"/>
              <a:cs typeface="Roboto"/>
              <a:sym typeface="Roboto"/>
            </a:endParaRPr>
          </a:p>
        </p:txBody>
      </p:sp>
      <p:sp>
        <p:nvSpPr>
          <p:cNvPr id="83" name="Google Shape;83;p15"/>
          <p:cNvSpPr txBox="1"/>
          <p:nvPr/>
        </p:nvSpPr>
        <p:spPr>
          <a:xfrm>
            <a:off x="7266975" y="2185025"/>
            <a:ext cx="16149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a:t>
            </a:r>
            <a:r>
              <a:rPr lang="en">
                <a:latin typeface="Roboto"/>
                <a:ea typeface="Roboto"/>
                <a:cs typeface="Roboto"/>
                <a:sym typeface="Roboto"/>
              </a:rPr>
              <a:t>) Partition csv</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500050" y="1832700"/>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77" name="Google Shape;277;p42"/>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the algorithms implemented by us worked effectively generating the desired output. </a:t>
            </a:r>
            <a:endParaRPr/>
          </a:p>
          <a:p>
            <a:pPr indent="0" lvl="0" marL="0" rtl="0" algn="l">
              <a:spcBef>
                <a:spcPts val="1600"/>
              </a:spcBef>
              <a:spcAft>
                <a:spcPts val="0"/>
              </a:spcAft>
              <a:buNone/>
            </a:pPr>
            <a:r>
              <a:rPr lang="en"/>
              <a:t>The CNN could be improved by maybe using a pre-trained model or introducing other methods of regularization to ensure it doesn’t overfit the training data.</a:t>
            </a:r>
            <a:endParaRPr/>
          </a:p>
          <a:p>
            <a:pPr indent="0" lvl="0" marL="0" rtl="0" algn="l">
              <a:spcBef>
                <a:spcPts val="1600"/>
              </a:spcBef>
              <a:spcAft>
                <a:spcPts val="1600"/>
              </a:spcAft>
              <a:buNone/>
            </a:pPr>
            <a:r>
              <a:rPr lang="en"/>
              <a:t>The GAN’s can be improved further by maybe increasing the number of epochs, time constraints had us reduce the epochs to just 4.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1622525" y="694175"/>
            <a:ext cx="5334900" cy="30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Thank You for your time!</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89" name="Google Shape;89;p16"/>
          <p:cNvSpPr txBox="1"/>
          <p:nvPr/>
        </p:nvSpPr>
        <p:spPr>
          <a:xfrm>
            <a:off x="545275" y="1614875"/>
            <a:ext cx="7885800" cy="26112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Roboto"/>
              <a:buAutoNum type="arabicParenR"/>
            </a:pPr>
            <a:r>
              <a:rPr lang="en" sz="1500">
                <a:latin typeface="Roboto"/>
                <a:ea typeface="Roboto"/>
                <a:cs typeface="Roboto"/>
                <a:sym typeface="Roboto"/>
              </a:rPr>
              <a:t>To construct CNN’s to Differentiate features among images:</a:t>
            </a:r>
            <a:endParaRPr sz="1500">
              <a:latin typeface="Roboto"/>
              <a:ea typeface="Roboto"/>
              <a:cs typeface="Roboto"/>
              <a:sym typeface="Roboto"/>
            </a:endParaRPr>
          </a:p>
          <a:p>
            <a:pPr indent="0" lvl="0" marL="457200" rtl="0" algn="l">
              <a:lnSpc>
                <a:spcPct val="150000"/>
              </a:lnSpc>
              <a:spcBef>
                <a:spcPts val="0"/>
              </a:spcBef>
              <a:spcAft>
                <a:spcPts val="0"/>
              </a:spcAft>
              <a:buNone/>
            </a:pPr>
            <a:r>
              <a:rPr lang="en" sz="1500">
                <a:latin typeface="Roboto"/>
                <a:ea typeface="Roboto"/>
                <a:cs typeface="Roboto"/>
                <a:sym typeface="Roboto"/>
              </a:rPr>
              <a:t>a)  Creating a model that can predict the gender of the person in the image between    </a:t>
            </a:r>
            <a:endParaRPr sz="1500">
              <a:latin typeface="Roboto"/>
              <a:ea typeface="Roboto"/>
              <a:cs typeface="Roboto"/>
              <a:sym typeface="Roboto"/>
            </a:endParaRPr>
          </a:p>
          <a:p>
            <a:pPr indent="0" lvl="0" marL="457200" rtl="0" algn="l">
              <a:lnSpc>
                <a:spcPct val="150000"/>
              </a:lnSpc>
              <a:spcBef>
                <a:spcPts val="0"/>
              </a:spcBef>
              <a:spcAft>
                <a:spcPts val="0"/>
              </a:spcAft>
              <a:buNone/>
            </a:pPr>
            <a:r>
              <a:rPr lang="en" sz="1500">
                <a:latin typeface="Roboto"/>
                <a:ea typeface="Roboto"/>
                <a:cs typeface="Roboto"/>
                <a:sym typeface="Roboto"/>
              </a:rPr>
              <a:t>     male and female</a:t>
            </a:r>
            <a:endParaRPr sz="1500">
              <a:latin typeface="Roboto"/>
              <a:ea typeface="Roboto"/>
              <a:cs typeface="Roboto"/>
              <a:sym typeface="Roboto"/>
            </a:endParaRPr>
          </a:p>
          <a:p>
            <a:pPr indent="0" lvl="0" marL="457200" rtl="0" algn="l">
              <a:lnSpc>
                <a:spcPct val="150000"/>
              </a:lnSpc>
              <a:spcBef>
                <a:spcPts val="0"/>
              </a:spcBef>
              <a:spcAft>
                <a:spcPts val="0"/>
              </a:spcAft>
              <a:buNone/>
            </a:pPr>
            <a:r>
              <a:rPr lang="en" sz="1500">
                <a:latin typeface="Roboto"/>
                <a:ea typeface="Roboto"/>
                <a:cs typeface="Roboto"/>
                <a:sym typeface="Roboto"/>
              </a:rPr>
              <a:t>b) A model that can predict the hair color of the person in the image</a:t>
            </a:r>
            <a:endParaRPr sz="1500">
              <a:latin typeface="Roboto"/>
              <a:ea typeface="Roboto"/>
              <a:cs typeface="Roboto"/>
              <a:sym typeface="Roboto"/>
            </a:endParaRPr>
          </a:p>
          <a:p>
            <a:pPr indent="0" lvl="0" marL="0" rtl="0" algn="l">
              <a:lnSpc>
                <a:spcPct val="150000"/>
              </a:lnSpc>
              <a:spcBef>
                <a:spcPts val="0"/>
              </a:spcBef>
              <a:spcAft>
                <a:spcPts val="0"/>
              </a:spcAft>
              <a:buNone/>
            </a:pPr>
            <a:r>
              <a:rPr lang="en" sz="1500">
                <a:latin typeface="Roboto"/>
                <a:ea typeface="Roboto"/>
                <a:cs typeface="Roboto"/>
                <a:sym typeface="Roboto"/>
              </a:rPr>
              <a:t> </a:t>
            </a:r>
            <a:endParaRPr sz="1500">
              <a:latin typeface="Roboto"/>
              <a:ea typeface="Roboto"/>
              <a:cs typeface="Roboto"/>
              <a:sym typeface="Roboto"/>
            </a:endParaRPr>
          </a:p>
          <a:p>
            <a:pPr indent="-323850" lvl="0" marL="457200" rtl="0" algn="l">
              <a:lnSpc>
                <a:spcPct val="150000"/>
              </a:lnSpc>
              <a:spcBef>
                <a:spcPts val="0"/>
              </a:spcBef>
              <a:spcAft>
                <a:spcPts val="0"/>
              </a:spcAft>
              <a:buSzPts val="1500"/>
              <a:buFont typeface="Roboto"/>
              <a:buAutoNum type="arabicParenR"/>
            </a:pPr>
            <a:r>
              <a:rPr lang="en" sz="1500">
                <a:latin typeface="Roboto"/>
                <a:ea typeface="Roboto"/>
                <a:cs typeface="Roboto"/>
                <a:sym typeface="Roboto"/>
              </a:rPr>
              <a:t>Creating a GAN architecture to generate new faces using image data</a:t>
            </a:r>
            <a:endParaRPr sz="15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 name="Google Shape;95;p17"/>
          <p:cNvSpPr txBox="1"/>
          <p:nvPr>
            <p:ph idx="1" type="body"/>
          </p:nvPr>
        </p:nvSpPr>
        <p:spPr>
          <a:xfrm>
            <a:off x="311725" y="1677600"/>
            <a:ext cx="3127500" cy="229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4800"/>
              <a:t>Approach</a:t>
            </a:r>
            <a:endParaRPr b="1" sz="4800"/>
          </a:p>
        </p:txBody>
      </p:sp>
      <p:sp>
        <p:nvSpPr>
          <p:cNvPr id="96" name="Google Shape;96;p17"/>
          <p:cNvSpPr txBox="1"/>
          <p:nvPr/>
        </p:nvSpPr>
        <p:spPr>
          <a:xfrm>
            <a:off x="4100125" y="660625"/>
            <a:ext cx="4949400" cy="44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 will be using </a:t>
            </a:r>
            <a:r>
              <a:rPr lang="en">
                <a:latin typeface="Roboto"/>
                <a:ea typeface="Roboto"/>
                <a:cs typeface="Roboto"/>
                <a:sym typeface="Roboto"/>
              </a:rPr>
              <a:t>Pytorch’s</a:t>
            </a:r>
            <a:r>
              <a:rPr lang="en">
                <a:latin typeface="Roboto"/>
                <a:ea typeface="Roboto"/>
                <a:cs typeface="Roboto"/>
                <a:sym typeface="Roboto"/>
              </a:rPr>
              <a:t> torchvision with a gpu backend and CUDA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Pytorch is our framework of choice as it has easy data parallelism and is used more widely.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133475" y="36465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 CNN for Gender Prediction</a:t>
            </a:r>
            <a:endParaRPr/>
          </a:p>
        </p:txBody>
      </p:sp>
      <p:sp>
        <p:nvSpPr>
          <p:cNvPr id="102" name="Google Shape;102;p18"/>
          <p:cNvSpPr txBox="1"/>
          <p:nvPr/>
        </p:nvSpPr>
        <p:spPr>
          <a:xfrm>
            <a:off x="199250" y="1447100"/>
            <a:ext cx="8850300" cy="353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a:buAutoNum type="arabicPeriod"/>
            </a:pPr>
            <a:r>
              <a:rPr lang="en" sz="1800" u="sng">
                <a:latin typeface="Roboto"/>
                <a:ea typeface="Roboto"/>
                <a:cs typeface="Roboto"/>
                <a:sym typeface="Roboto"/>
              </a:rPr>
              <a:t>Data Cleaning </a:t>
            </a:r>
            <a:endParaRPr sz="1800" u="sng">
              <a:latin typeface="Roboto"/>
              <a:ea typeface="Roboto"/>
              <a:cs typeface="Roboto"/>
              <a:sym typeface="Roboto"/>
            </a:endParaRPr>
          </a:p>
          <a:p>
            <a:pPr indent="-317500" lvl="1" marL="914400" rtl="0" algn="l">
              <a:lnSpc>
                <a:spcPct val="150000"/>
              </a:lnSpc>
              <a:spcBef>
                <a:spcPts val="0"/>
              </a:spcBef>
              <a:spcAft>
                <a:spcPts val="0"/>
              </a:spcAft>
              <a:buSzPts val="1400"/>
              <a:buFont typeface="Roboto"/>
              <a:buAutoNum type="alphaLcPeriod"/>
            </a:pPr>
            <a:r>
              <a:rPr lang="en">
                <a:latin typeface="Roboto"/>
                <a:ea typeface="Roboto"/>
                <a:cs typeface="Roboto"/>
                <a:sym typeface="Roboto"/>
              </a:rPr>
              <a:t>All unwanted features were removed</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AutoNum type="alphaLcPeriod"/>
            </a:pPr>
            <a:r>
              <a:rPr lang="en">
                <a:latin typeface="Roboto"/>
                <a:ea typeface="Roboto"/>
                <a:cs typeface="Roboto"/>
                <a:sym typeface="Roboto"/>
              </a:rPr>
              <a:t>The values for -1 were converted to 0</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AutoNum type="alphaLcPeriod"/>
            </a:pPr>
            <a:r>
              <a:rPr lang="en">
                <a:latin typeface="Roboto"/>
                <a:ea typeface="Roboto"/>
                <a:cs typeface="Roboto"/>
                <a:sym typeface="Roboto"/>
              </a:rPr>
              <a:t>It was combined with the partition csv </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AutoNum type="alphaLcPeriod"/>
            </a:pPr>
            <a:r>
              <a:rPr lang="en">
                <a:latin typeface="Roboto"/>
                <a:ea typeface="Roboto"/>
                <a:cs typeface="Roboto"/>
                <a:sym typeface="Roboto"/>
              </a:rPr>
              <a:t>Divided into 3 separate csv according to train, validation,</a:t>
            </a:r>
            <a:endParaRPr>
              <a:latin typeface="Roboto"/>
              <a:ea typeface="Roboto"/>
              <a:cs typeface="Roboto"/>
              <a:sym typeface="Roboto"/>
            </a:endParaRPr>
          </a:p>
          <a:p>
            <a:pPr indent="0" lvl="0" marL="914400" rtl="0" algn="l">
              <a:lnSpc>
                <a:spcPct val="150000"/>
              </a:lnSpc>
              <a:spcBef>
                <a:spcPts val="0"/>
              </a:spcBef>
              <a:spcAft>
                <a:spcPts val="0"/>
              </a:spcAft>
              <a:buNone/>
            </a:pPr>
            <a:r>
              <a:rPr lang="en">
                <a:latin typeface="Roboto"/>
                <a:ea typeface="Roboto"/>
                <a:cs typeface="Roboto"/>
                <a:sym typeface="Roboto"/>
              </a:rPr>
              <a:t>and test</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pic>
        <p:nvPicPr>
          <p:cNvPr id="103" name="Google Shape;103;p18"/>
          <p:cNvPicPr preferRelativeResize="0"/>
          <p:nvPr/>
        </p:nvPicPr>
        <p:blipFill>
          <a:blip r:embed="rId3">
            <a:alphaModFix/>
          </a:blip>
          <a:stretch>
            <a:fillRect/>
          </a:stretch>
        </p:blipFill>
        <p:spPr>
          <a:xfrm>
            <a:off x="5756950" y="1404575"/>
            <a:ext cx="2753950" cy="361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idx="4294967295" type="title"/>
          </p:nvPr>
        </p:nvSpPr>
        <p:spPr>
          <a:xfrm>
            <a:off x="311700" y="3310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2) Creating a custom dataset class</a:t>
            </a:r>
            <a:endParaRPr sz="1800"/>
          </a:p>
        </p:txBody>
      </p:sp>
      <p:pic>
        <p:nvPicPr>
          <p:cNvPr id="109" name="Google Shape;109;p19"/>
          <p:cNvPicPr preferRelativeResize="0"/>
          <p:nvPr/>
        </p:nvPicPr>
        <p:blipFill>
          <a:blip r:embed="rId3">
            <a:alphaModFix/>
          </a:blip>
          <a:stretch>
            <a:fillRect/>
          </a:stretch>
        </p:blipFill>
        <p:spPr>
          <a:xfrm>
            <a:off x="3413625" y="1065150"/>
            <a:ext cx="5658683" cy="3884000"/>
          </a:xfrm>
          <a:prstGeom prst="rect">
            <a:avLst/>
          </a:prstGeom>
          <a:noFill/>
          <a:ln>
            <a:noFill/>
          </a:ln>
        </p:spPr>
      </p:pic>
      <p:sp>
        <p:nvSpPr>
          <p:cNvPr id="110" name="Google Shape;110;p19"/>
          <p:cNvSpPr txBox="1"/>
          <p:nvPr/>
        </p:nvSpPr>
        <p:spPr>
          <a:xfrm>
            <a:off x="220200" y="1132525"/>
            <a:ext cx="2957100" cy="3884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Used to join the images in the directory to the csv folder</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Has three primary functions</a:t>
            </a:r>
            <a:endParaRPr>
              <a:latin typeface="Roboto"/>
              <a:ea typeface="Roboto"/>
              <a:cs typeface="Roboto"/>
              <a:sym typeface="Roboto"/>
            </a:endParaRPr>
          </a:p>
          <a:p>
            <a:pPr indent="0" lvl="0" marL="457200" rtl="0" algn="l">
              <a:lnSpc>
                <a:spcPct val="150000"/>
              </a:lnSpc>
              <a:spcBef>
                <a:spcPts val="0"/>
              </a:spcBef>
              <a:spcAft>
                <a:spcPts val="0"/>
              </a:spcAft>
              <a:buNone/>
            </a:pPr>
            <a:r>
              <a:rPr lang="en">
                <a:latin typeface="Roboto"/>
                <a:ea typeface="Roboto"/>
                <a:cs typeface="Roboto"/>
                <a:sym typeface="Roboto"/>
              </a:rPr>
              <a:t>__init__, __len__, __getitem__</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Returns each image with the label i.e  0 if female and 1 if male</a:t>
            </a:r>
            <a:endParaRPr>
              <a:latin typeface="Roboto"/>
              <a:ea typeface="Roboto"/>
              <a:cs typeface="Roboto"/>
              <a:sym typeface="Roboto"/>
            </a:endParaRPr>
          </a:p>
          <a:p>
            <a:pPr indent="0" lvl="0" marL="457200" rtl="0" algn="l">
              <a:lnSpc>
                <a:spcPct val="150000"/>
              </a:lnSpc>
              <a:spcBef>
                <a:spcPts val="0"/>
              </a:spcBef>
              <a:spcAft>
                <a:spcPts val="0"/>
              </a:spcAft>
              <a:buNone/>
            </a:pPr>
            <a:r>
              <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idx="4294967295"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3) Loading the data </a:t>
            </a:r>
            <a:endParaRPr sz="1800"/>
          </a:p>
        </p:txBody>
      </p:sp>
      <p:pic>
        <p:nvPicPr>
          <p:cNvPr id="116" name="Google Shape;116;p20"/>
          <p:cNvPicPr preferRelativeResize="0"/>
          <p:nvPr/>
        </p:nvPicPr>
        <p:blipFill>
          <a:blip r:embed="rId3">
            <a:alphaModFix/>
          </a:blip>
          <a:stretch>
            <a:fillRect/>
          </a:stretch>
        </p:blipFill>
        <p:spPr>
          <a:xfrm>
            <a:off x="47550" y="2262725"/>
            <a:ext cx="8839203" cy="1404557"/>
          </a:xfrm>
          <a:prstGeom prst="rect">
            <a:avLst/>
          </a:prstGeom>
          <a:noFill/>
          <a:ln>
            <a:noFill/>
          </a:ln>
        </p:spPr>
      </p:pic>
      <p:pic>
        <p:nvPicPr>
          <p:cNvPr id="117" name="Google Shape;117;p20"/>
          <p:cNvPicPr preferRelativeResize="0"/>
          <p:nvPr/>
        </p:nvPicPr>
        <p:blipFill>
          <a:blip r:embed="rId4">
            <a:alphaModFix/>
          </a:blip>
          <a:stretch>
            <a:fillRect/>
          </a:stretch>
        </p:blipFill>
        <p:spPr>
          <a:xfrm>
            <a:off x="47550" y="3809207"/>
            <a:ext cx="8839198" cy="1166493"/>
          </a:xfrm>
          <a:prstGeom prst="rect">
            <a:avLst/>
          </a:prstGeom>
          <a:noFill/>
          <a:ln>
            <a:noFill/>
          </a:ln>
        </p:spPr>
      </p:pic>
      <p:sp>
        <p:nvSpPr>
          <p:cNvPr id="118" name="Google Shape;118;p20"/>
          <p:cNvSpPr txBox="1"/>
          <p:nvPr/>
        </p:nvSpPr>
        <p:spPr>
          <a:xfrm>
            <a:off x="325075" y="1174450"/>
            <a:ext cx="8472900" cy="108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Image is transformed so that all images have same dimensions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It is next converted into a tensor for pytorch to read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Sent to the data loader with a batch size of 128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5018000" y="152400"/>
            <a:ext cx="3799078" cy="4838700"/>
          </a:xfrm>
          <a:prstGeom prst="rect">
            <a:avLst/>
          </a:prstGeom>
          <a:noFill/>
          <a:ln>
            <a:noFill/>
          </a:ln>
        </p:spPr>
      </p:pic>
      <p:sp>
        <p:nvSpPr>
          <p:cNvPr id="124" name="Google Shape;124;p21"/>
          <p:cNvSpPr txBox="1"/>
          <p:nvPr/>
        </p:nvSpPr>
        <p:spPr>
          <a:xfrm>
            <a:off x="125825" y="199250"/>
            <a:ext cx="4530000" cy="9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4) CNN Architecture</a:t>
            </a:r>
            <a:endParaRPr sz="1800">
              <a:latin typeface="Roboto"/>
              <a:ea typeface="Roboto"/>
              <a:cs typeface="Roboto"/>
              <a:sym typeface="Roboto"/>
            </a:endParaRPr>
          </a:p>
        </p:txBody>
      </p:sp>
      <p:sp>
        <p:nvSpPr>
          <p:cNvPr id="125" name="Google Shape;125;p21"/>
          <p:cNvSpPr txBox="1"/>
          <p:nvPr/>
        </p:nvSpPr>
        <p:spPr>
          <a:xfrm>
            <a:off x="220225" y="1059100"/>
            <a:ext cx="4530000" cy="3292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Model consists of 4 convolutional layers</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Max pooling used to reduce dimensionality</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Batch Normalization used to quicken learning and to ensure each layers nodes are learning better</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Dropout used to ensure no bias on any nodes in particular </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ReLu used as activation function as it is more computationally efficient and has better convergence</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